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9" r:id="rId3"/>
  </p:sldMasterIdLst>
  <p:notesMasterIdLst>
    <p:notesMasterId r:id="rId40"/>
  </p:notesMasterIdLst>
  <p:handoutMasterIdLst>
    <p:handoutMasterId r:id="rId41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9" autoAdjust="0"/>
    <p:restoredTop sz="91020"/>
  </p:normalViewPr>
  <p:slideViewPr>
    <p:cSldViewPr snapToGrid="0">
      <p:cViewPr varScale="1">
        <p:scale>
          <a:sx n="104" d="100"/>
          <a:sy n="104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”Save as” this template before you begin and rename it to the title of your presentation. That way you will retain a copy of this blank template for future use.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3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4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high-lighted in blue have chi-square statistic values below the 5-th or above the 95-th percentiles </a:t>
            </a:r>
            <a:r>
              <a:rPr lang="en-US" dirty="0" err="1"/>
              <a:t>ofa</a:t>
            </a:r>
            <a:r>
              <a:rPr lang="en-US" dirty="0"/>
              <a:t>  chi-square distribution with 2 degrees of freedom</a:t>
            </a:r>
          </a:p>
          <a:p>
            <a:endParaRPr lang="en-US" dirty="0"/>
          </a:p>
          <a:p>
            <a:r>
              <a:rPr lang="en-US" dirty="0"/>
              <a:t>Plot shows a QQ plot assuming NB2 variation where computer generated data fit the NB2 model exactly</a:t>
            </a:r>
          </a:p>
          <a:p>
            <a:endParaRPr lang="en-US" dirty="0"/>
          </a:p>
          <a:p>
            <a:r>
              <a:rPr lang="en-US" dirty="0"/>
              <a:t>When reads are small QQ plots are not reliable</a:t>
            </a:r>
          </a:p>
          <a:p>
            <a:endParaRPr lang="en-US" dirty="0"/>
          </a:p>
          <a:p>
            <a:r>
              <a:rPr lang="en-US" dirty="0"/>
              <a:t>Log plot is clearer regarding values below the 5-th or above the 95-5h percentiles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18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 plot showing results from different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6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genes with mean counts above 200 </a:t>
            </a:r>
            <a:r>
              <a:rPr lang="en-US" dirty="0" err="1"/>
              <a:t>DESeq</a:t>
            </a:r>
            <a:r>
              <a:rPr lang="en-US" dirty="0"/>
              <a:t> fit may be too conservative, NBP may be anti-conservative</a:t>
            </a:r>
          </a:p>
          <a:p>
            <a:endParaRPr lang="en-US" dirty="0"/>
          </a:p>
          <a:p>
            <a:r>
              <a:rPr lang="en-US" dirty="0"/>
              <a:t>For genes with mean counts below 200 NBP may be too conservative, </a:t>
            </a:r>
            <a:r>
              <a:rPr lang="en-US" dirty="0" err="1"/>
              <a:t>DESeq</a:t>
            </a:r>
            <a:r>
              <a:rPr lang="en-US" dirty="0"/>
              <a:t> may be anti-conservative</a:t>
            </a:r>
          </a:p>
          <a:p>
            <a:endParaRPr lang="en-US" dirty="0"/>
          </a:p>
          <a:p>
            <a:r>
              <a:rPr lang="en-US" dirty="0" err="1"/>
              <a:t>edgeR</a:t>
            </a:r>
            <a:r>
              <a:rPr lang="en-US" dirty="0"/>
              <a:t> is intermediate between NBP and </a:t>
            </a:r>
            <a:r>
              <a:rPr lang="en-US" dirty="0" err="1"/>
              <a:t>DESeq</a:t>
            </a:r>
            <a:r>
              <a:rPr lang="en-US" dirty="0"/>
              <a:t> 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1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NB2 dispersion parameter is a function of the mean under the NBP model</a:t>
            </a:r>
          </a:p>
          <a:p>
            <a:endParaRPr lang="en-US" dirty="0"/>
          </a:p>
          <a:p>
            <a:r>
              <a:rPr lang="en-US" dirty="0" err="1"/>
              <a:t>DESeq</a:t>
            </a:r>
            <a:r>
              <a:rPr lang="en-US" dirty="0"/>
              <a:t> dispersion parameter is also a function of the mean with different smoothing parameters</a:t>
            </a:r>
          </a:p>
          <a:p>
            <a:endParaRPr lang="en-US" dirty="0"/>
          </a:p>
          <a:p>
            <a:r>
              <a:rPr lang="en-US" dirty="0"/>
              <a:t>Authors speculated that the true mean-variance curve is somewhere between the local linear fit (dashed cyan curve) and the NBP fit (magenta line)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0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2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theme" Target="../theme/theme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PRESENTATION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0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155730" y="1890033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Journal Club 6: Modeling Count	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Dominic Adducci</a:t>
            </a:r>
          </a:p>
          <a:p>
            <a:pPr algn="r"/>
            <a:r>
              <a:rPr lang="en-US" sz="2800" dirty="0">
                <a:latin typeface="Helvetica Light" panose="020B0403020202020204" pitchFamily="34" charset="0"/>
              </a:rPr>
              <a:t>March 13, 2024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2E99-698A-0630-650C-CFF4315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Model Start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22B81-4867-ACF1-8639-5A2B88269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837470"/>
            <a:ext cx="9249435" cy="276223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Random vector of RNA-Seq reads for observational unit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Observational unit – biological sample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Condition on the total number of RNA-Seq reads for unit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Multinomial model for entire column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Binomial model for individual cell in a column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Poisson approximation to the binomial distribution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CA237-3D44-CF68-4643-36932F2CA435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4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DD82-EAEF-4BD8-9A50-A563692E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Expected Count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7621-3414-614B-53AF-5725A7AC8A86}"/>
                  </a:ext>
                </a:extLst>
              </p:cNvPr>
              <p:cNvSpPr txBox="1"/>
              <p:nvPr/>
            </p:nvSpPr>
            <p:spPr>
              <a:xfrm>
                <a:off x="3375891" y="1681017"/>
                <a:ext cx="5440218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7621-3414-614B-53AF-5725A7AC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891" y="1681017"/>
                <a:ext cx="5440218" cy="5178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27F7AF-0954-D98D-4480-62F71805D95A}"/>
              </a:ext>
            </a:extLst>
          </p:cNvPr>
          <p:cNvSpPr txBox="1"/>
          <p:nvPr/>
        </p:nvSpPr>
        <p:spPr>
          <a:xfrm>
            <a:off x="3135745" y="2410690"/>
            <a:ext cx="59205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ijk</a:t>
            </a:r>
            <a:r>
              <a:rPr lang="en-US" baseline="-25000" dirty="0"/>
              <a:t> </a:t>
            </a:r>
            <a:r>
              <a:rPr lang="en-US" dirty="0"/>
              <a:t>= random variable for number of RNA-Seq reads for gene </a:t>
            </a:r>
            <a:r>
              <a:rPr lang="en-US" dirty="0" err="1"/>
              <a:t>i</a:t>
            </a:r>
            <a:r>
              <a:rPr lang="en-US" dirty="0"/>
              <a:t> from observational unit j, in treatment group k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m</a:t>
            </a:r>
            <a:r>
              <a:rPr lang="en-US" baseline="-25000" dirty="0" err="1"/>
              <a:t>jk</a:t>
            </a:r>
            <a:r>
              <a:rPr lang="en-US" dirty="0"/>
              <a:t> = total number of RNA-Seq reads for observational unit j within group k (active library size)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µ</a:t>
            </a:r>
            <a:r>
              <a:rPr lang="en-US" baseline="-25000" dirty="0" err="1"/>
              <a:t>ik</a:t>
            </a:r>
            <a:r>
              <a:rPr lang="en-US" dirty="0"/>
              <a:t> = expected number of genes </a:t>
            </a:r>
            <a:r>
              <a:rPr lang="en-US" dirty="0" err="1"/>
              <a:t>i</a:t>
            </a:r>
            <a:r>
              <a:rPr lang="en-US" dirty="0"/>
              <a:t> in group k</a:t>
            </a:r>
          </a:p>
          <a:p>
            <a:pPr algn="ctr"/>
            <a:endParaRPr lang="en-US" dirty="0"/>
          </a:p>
          <a:p>
            <a:pPr algn="ctr"/>
            <a:r>
              <a:rPr lang="el-GR" dirty="0"/>
              <a:t>Π</a:t>
            </a:r>
            <a:r>
              <a:rPr lang="en-US" baseline="-25000" dirty="0" err="1"/>
              <a:t>ik</a:t>
            </a:r>
            <a:r>
              <a:rPr lang="en-US" dirty="0"/>
              <a:t> = proportion of genes </a:t>
            </a:r>
            <a:r>
              <a:rPr lang="en-US" dirty="0" err="1"/>
              <a:t>i</a:t>
            </a:r>
            <a:r>
              <a:rPr lang="en-US" dirty="0"/>
              <a:t> in group k (relative frequency)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577EE-4BFD-F840-8F14-AB2586892740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8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D45B-413E-7719-3988-6D419A2B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Poisson and NB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6849F-EF50-D260-1A88-B93B3752C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2001699"/>
            <a:ext cx="9143215" cy="28546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Differential expression is established if </a:t>
            </a:r>
            <a:r>
              <a:rPr lang="el-GR" sz="2400" dirty="0"/>
              <a:t>π</a:t>
            </a:r>
            <a:r>
              <a:rPr lang="en-US" sz="2400" baseline="-25000" dirty="0"/>
              <a:t>i1</a:t>
            </a:r>
            <a:r>
              <a:rPr lang="en-US" sz="2400" dirty="0"/>
              <a:t> is significantly different from </a:t>
            </a:r>
            <a:r>
              <a:rPr lang="el-GR" sz="2400" dirty="0"/>
              <a:t>π</a:t>
            </a:r>
            <a:r>
              <a:rPr lang="en-US" sz="2400" baseline="-25000" dirty="0"/>
              <a:t>i2</a:t>
            </a:r>
            <a:r>
              <a:rPr lang="en-US" sz="2400" dirty="0"/>
              <a:t> for gene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Poisson variance significantly greater than mean – overdispersion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Negative Binomial (NB) distribution can be thought of as a gamma mixture of Poisson distributions</a:t>
            </a:r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29869-19E2-7A0B-E43B-2D851620C78E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5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7D86-5748-03D0-9D6E-B328146E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RNA-Seq Robinson and Smyth – NB2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B785A8-5CEB-3645-D803-A04317AF2AF8}"/>
                  </a:ext>
                </a:extLst>
              </p:cNvPr>
              <p:cNvSpPr txBox="1"/>
              <p:nvPr/>
            </p:nvSpPr>
            <p:spPr>
              <a:xfrm>
                <a:off x="2713181" y="1941477"/>
                <a:ext cx="6645564" cy="730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ijk</a:t>
                </a:r>
                <a:r>
                  <a:rPr lang="en-US" dirty="0"/>
                  <a:t> has a Poisson distribution,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ijk</a:t>
                </a:r>
                <a:r>
                  <a:rPr lang="en-US" dirty="0"/>
                  <a:t> has an NB2 distribution, then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B785A8-5CEB-3645-D803-A04317AF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181" y="1941477"/>
                <a:ext cx="6645564" cy="730456"/>
              </a:xfrm>
              <a:prstGeom prst="rect">
                <a:avLst/>
              </a:prstGeom>
              <a:blipFill>
                <a:blip r:embed="rId3"/>
                <a:stretch>
                  <a:fillRect l="-734" t="-1667" b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B60CE0-54AA-0721-04BA-923E92FC214D}"/>
              </a:ext>
            </a:extLst>
          </p:cNvPr>
          <p:cNvSpPr txBox="1"/>
          <p:nvPr/>
        </p:nvSpPr>
        <p:spPr>
          <a:xfrm>
            <a:off x="1560945" y="2992582"/>
            <a:ext cx="8950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l-GR" sz="2400" dirty="0"/>
              <a:t>φ</a:t>
            </a:r>
            <a:r>
              <a:rPr lang="en-US" sz="2400" dirty="0"/>
              <a:t> parameter models biological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based on known φ far more powerful than test based on estimated </a:t>
            </a:r>
            <a:r>
              <a:rPr lang="el-GR" sz="2400" dirty="0"/>
              <a:t>φ</a:t>
            </a:r>
            <a:r>
              <a:rPr lang="en-US" sz="2400" dirty="0"/>
              <a:t>, due to small sample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Assuming a constant φ across genes equivalent to a known 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assumption does NOT hold for many data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F6EE7-F486-03F7-B2CA-1A07D02C4CAA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9EF7-4C82-BDF7-B6E4-3F4FB7AE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NBP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0A8BD-02B0-3F81-8CCD-68B2F93D21F6}"/>
                  </a:ext>
                </a:extLst>
              </p:cNvPr>
              <p:cNvSpPr txBox="1"/>
              <p:nvPr/>
            </p:nvSpPr>
            <p:spPr>
              <a:xfrm>
                <a:off x="2805545" y="1902691"/>
                <a:ext cx="6580910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ijk</a:t>
                </a:r>
                <a:r>
                  <a:rPr lang="en-US" dirty="0"/>
                  <a:t> has an NBP distribution,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0A8BD-02B0-3F81-8CCD-68B2F93D2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45" y="1902691"/>
                <a:ext cx="6580910" cy="411395"/>
              </a:xfrm>
              <a:prstGeom prst="rect">
                <a:avLst/>
              </a:prstGeom>
              <a:blipFill>
                <a:blip r:embed="rId2"/>
                <a:stretch>
                  <a:fillRect l="-741" t="-294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3BEC07B-B9C0-B6F9-2D23-1C3F5B96C935}"/>
              </a:ext>
            </a:extLst>
          </p:cNvPr>
          <p:cNvSpPr txBox="1"/>
          <p:nvPr/>
        </p:nvSpPr>
        <p:spPr>
          <a:xfrm>
            <a:off x="2249054" y="2604923"/>
            <a:ext cx="769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proposed by authors is the NBP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NB2 is a specific version of NBP where α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parameters of </a:t>
            </a:r>
            <a:r>
              <a:rPr lang="el-GR" sz="2400" dirty="0"/>
              <a:t>φ</a:t>
            </a:r>
            <a:r>
              <a:rPr lang="en-US" sz="2400" dirty="0"/>
              <a:t> and </a:t>
            </a:r>
            <a:r>
              <a:rPr lang="el-GR" sz="2400" dirty="0"/>
              <a:t>α</a:t>
            </a:r>
            <a:r>
              <a:rPr lang="en-US" sz="2400" dirty="0"/>
              <a:t> are estimated from all genes combined, and subsequently treated as known, saving statistical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0B3CC-9ED4-B79B-3060-58C3A2D82B33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4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ECBF-1721-0AED-B7CD-139F5B33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</a:t>
            </a:r>
            <a:r>
              <a:rPr lang="en-US" dirty="0" err="1"/>
              <a:t>DESeq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E3768C-D687-765F-3673-5D0F1959F225}"/>
                  </a:ext>
                </a:extLst>
              </p:cNvPr>
              <p:cNvSpPr txBox="1"/>
              <p:nvPr/>
            </p:nvSpPr>
            <p:spPr>
              <a:xfrm>
                <a:off x="2683163" y="1708727"/>
                <a:ext cx="6825673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Anders and Huber approach (</a:t>
                </a:r>
                <a:r>
                  <a:rPr lang="en-US" dirty="0" err="1"/>
                  <a:t>DESeq</a:t>
                </a:r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E3768C-D687-765F-3673-5D0F1959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63" y="1708727"/>
                <a:ext cx="6825673" cy="411395"/>
              </a:xfrm>
              <a:prstGeom prst="rect">
                <a:avLst/>
              </a:prstGeom>
              <a:blipFill>
                <a:blip r:embed="rId2"/>
                <a:stretch>
                  <a:fillRect l="-714" t="-2941" r="-26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ED47956-A614-FA75-31EB-7D3F4DE986DA}"/>
              </a:ext>
            </a:extLst>
          </p:cNvPr>
          <p:cNvSpPr txBox="1"/>
          <p:nvPr/>
        </p:nvSpPr>
        <p:spPr>
          <a:xfrm>
            <a:off x="2027381" y="2438400"/>
            <a:ext cx="81372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DESeq</a:t>
            </a:r>
            <a:r>
              <a:rPr lang="en-US" sz="2400" dirty="0"/>
              <a:t> method generalizes the Robinson and Smyth approach by incorporating relationship between </a:t>
            </a:r>
            <a:r>
              <a:rPr lang="el-GR" sz="2400" dirty="0"/>
              <a:t>φ</a:t>
            </a:r>
            <a:r>
              <a:rPr lang="en-US" sz="2400" dirty="0"/>
              <a:t> and </a:t>
            </a:r>
            <a:r>
              <a:rPr lang="el-GR" sz="2400" dirty="0"/>
              <a:t>μ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nonparametric regression estimates dependence of </a:t>
            </a:r>
            <a:r>
              <a:rPr lang="el-GR" sz="2400" dirty="0"/>
              <a:t>φ</a:t>
            </a:r>
            <a:r>
              <a:rPr lang="en-US" sz="2400" dirty="0"/>
              <a:t> on </a:t>
            </a:r>
            <a:r>
              <a:rPr lang="el-GR" sz="2400" dirty="0"/>
              <a:t>μ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“trend” option in </a:t>
            </a:r>
            <a:r>
              <a:rPr lang="en-US" sz="2400" dirty="0" err="1"/>
              <a:t>edgeR</a:t>
            </a:r>
            <a:r>
              <a:rPr lang="en-US" sz="2400" dirty="0"/>
              <a:t> incorporates nonparametric regression modeling of </a:t>
            </a:r>
            <a:r>
              <a:rPr lang="el-GR" sz="2400" dirty="0"/>
              <a:t>φ</a:t>
            </a:r>
            <a:r>
              <a:rPr lang="el-GR" sz="2400" baseline="-25000" dirty="0"/>
              <a:t>μ</a:t>
            </a:r>
            <a:r>
              <a:rPr lang="en-US" sz="2400" baseline="-25000" dirty="0"/>
              <a:t> </a:t>
            </a:r>
            <a:r>
              <a:rPr lang="en-US" sz="2400" dirty="0"/>
              <a:t>within an empirical Bayes estimation scheme.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8EAC3-9FEE-E50C-9708-CD7971AAB3E5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9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7A47-DF08-1493-756C-3A2B7693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Table 2</a:t>
            </a:r>
          </a:p>
        </p:txBody>
      </p:sp>
      <p:pic>
        <p:nvPicPr>
          <p:cNvPr id="13" name="Picture 12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70B4BB5-E5C5-1A9C-CDDC-9949258D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9" y="1373541"/>
            <a:ext cx="7513781" cy="45680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278D81-7629-88AA-CACA-96E7D22F11ED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3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D5C6-634D-FD25-B8A9-50E6A582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38F2E-82E2-7D53-ED06-4AFD779306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643507"/>
            <a:ext cx="8704489" cy="399991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Previous work established the NBP distribution [Greene (2008) and </a:t>
            </a:r>
            <a:r>
              <a:rPr lang="en-US" sz="2000" dirty="0" err="1"/>
              <a:t>Hilbe</a:t>
            </a:r>
            <a:r>
              <a:rPr lang="en-US" sz="2000" dirty="0"/>
              <a:t> (2008)], but application was not assessed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Consider NBP model as a gamma mixture of Poisson distributions 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Y|Z ~ Poisson with mean Z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Z ~ gamma with mean </a:t>
            </a:r>
            <a:r>
              <a:rPr lang="el-GR" sz="2000" dirty="0"/>
              <a:t>μ</a:t>
            </a:r>
            <a:endParaRPr lang="en-US" sz="2000" dirty="0"/>
          </a:p>
          <a:p>
            <a:pPr>
              <a:buClr>
                <a:schemeClr val="tx1"/>
              </a:buClr>
            </a:pPr>
            <a:r>
              <a:rPr lang="en-US" sz="2000" dirty="0"/>
              <a:t>NB variance depends on parameterization of two-parameter gamma family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Z ~ gamma with mean μ and variance </a:t>
            </a:r>
            <a:r>
              <a:rPr lang="el-GR" sz="2000" dirty="0"/>
              <a:t>φμ</a:t>
            </a:r>
            <a:r>
              <a:rPr lang="en-US" sz="2000" dirty="0"/>
              <a:t>. Marginal Y is NB with mean μ and variance </a:t>
            </a:r>
            <a:r>
              <a:rPr lang="el-GR" sz="2000" dirty="0"/>
              <a:t>μ</a:t>
            </a:r>
            <a:r>
              <a:rPr lang="en-US" sz="2000" dirty="0"/>
              <a:t>(1 + </a:t>
            </a:r>
            <a:r>
              <a:rPr lang="el-GR" sz="2000" dirty="0"/>
              <a:t>φ</a:t>
            </a:r>
            <a:r>
              <a:rPr lang="en-US" sz="2000" dirty="0"/>
              <a:t>). NB1, linear function of mean.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Z ~ gamma with mean μ and variance </a:t>
            </a:r>
            <a:r>
              <a:rPr lang="el-GR" sz="2000" dirty="0"/>
              <a:t>φμ</a:t>
            </a:r>
            <a:r>
              <a:rPr lang="en-US" sz="2000" baseline="30000" dirty="0"/>
              <a:t>2</a:t>
            </a:r>
            <a:r>
              <a:rPr lang="en-US" sz="2000" dirty="0"/>
              <a:t>. Marginal Y is NB with mean </a:t>
            </a:r>
            <a:r>
              <a:rPr lang="el-GR" sz="2000" dirty="0"/>
              <a:t>μ</a:t>
            </a:r>
            <a:r>
              <a:rPr lang="en-US" sz="2000" dirty="0"/>
              <a:t> and variance </a:t>
            </a:r>
            <a:r>
              <a:rPr lang="el-GR" sz="2000" dirty="0"/>
              <a:t>μ</a:t>
            </a:r>
            <a:r>
              <a:rPr lang="en-US" sz="2000" dirty="0"/>
              <a:t>(1+</a:t>
            </a:r>
            <a:r>
              <a:rPr lang="el-GR" sz="2000" dirty="0"/>
              <a:t>μφ</a:t>
            </a:r>
            <a:r>
              <a:rPr lang="en-US" sz="2000" dirty="0"/>
              <a:t>) NB2, quadratic function of mean.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B74CE-3F22-57DA-0D5C-4B09D15BB29C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91E0-EF96-D4A8-D484-BB945657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775C7-C817-3A10-60D9-19DAC6C55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431071"/>
            <a:ext cx="9369507" cy="444325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General form, called NBP, where variance of gamma distribution is an arbitrary power of the mean, </a:t>
            </a:r>
            <a:r>
              <a:rPr lang="el-GR" sz="2400" dirty="0"/>
              <a:t>φμ</a:t>
            </a:r>
            <a:r>
              <a:rPr lang="el-GR" sz="2400" baseline="30000" dirty="0"/>
              <a:t>α</a:t>
            </a:r>
            <a:endParaRPr lang="en-US" sz="2400" baseline="30000" dirty="0"/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l-GR" sz="2400" dirty="0"/>
              <a:t>Α</a:t>
            </a:r>
            <a:r>
              <a:rPr lang="en-US" sz="2400" dirty="0"/>
              <a:t> is an unknown parameter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NPD parameterization of NB distribution with variance μ(1+</a:t>
            </a:r>
            <a:r>
              <a:rPr lang="el-GR" sz="2400" dirty="0"/>
              <a:t>φμ</a:t>
            </a:r>
            <a:r>
              <a:rPr lang="el-GR" sz="2400" baseline="30000" dirty="0"/>
              <a:t>α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/>
              <a:t>NB1, NB2, and NBP describe same probability distributions. NBP general form with flexible mean-variance relationship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1DAFFB-5FF8-AC93-6D93-8DF01196C9FE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7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CB5-28CE-7BC7-E361-4AE991AE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Distribution- PMF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6EAB071-7482-7DCD-E795-1291123B92E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3" y="1495725"/>
                <a:ext cx="9143215" cy="4166166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1800" dirty="0"/>
                  <a:t>Y ~ NBP(</a:t>
                </a:r>
                <a:r>
                  <a:rPr lang="el-GR" sz="1800" dirty="0"/>
                  <a:t>μ</a:t>
                </a:r>
                <a:r>
                  <a:rPr lang="en-US" sz="1800" dirty="0"/>
                  <a:t>,</a:t>
                </a:r>
                <a:r>
                  <a:rPr lang="el-GR" sz="1800" dirty="0"/>
                  <a:t>φ</a:t>
                </a:r>
                <a:r>
                  <a:rPr lang="en-US" sz="1800" dirty="0"/>
                  <a:t>,</a:t>
                </a:r>
                <a:r>
                  <a:rPr lang="el-GR" sz="1800" dirty="0"/>
                  <a:t>α</a:t>
                </a:r>
                <a:r>
                  <a:rPr lang="en-US" sz="18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Y = 0,1,2,… (count)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Mean and variance are μ and </a:t>
                </a:r>
                <a:r>
                  <a:rPr lang="el-GR" sz="1800" dirty="0"/>
                  <a:t>μ</a:t>
                </a:r>
                <a:r>
                  <a:rPr lang="en-US" sz="1800" dirty="0"/>
                  <a:t>(1+</a:t>
                </a:r>
                <a:r>
                  <a:rPr lang="el-GR" sz="1800" dirty="0"/>
                  <a:t>φμ</a:t>
                </a:r>
                <a:r>
                  <a:rPr lang="el-GR" sz="1800" baseline="30000" dirty="0"/>
                  <a:t>α</a:t>
                </a:r>
                <a:r>
                  <a:rPr lang="en-US" sz="1800" baseline="30000" dirty="0"/>
                  <a:t>-1</a:t>
                </a:r>
                <a:r>
                  <a:rPr lang="en-US" sz="18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1800" dirty="0"/>
                  <a:t>Gene counts </a:t>
                </a:r>
                <a:r>
                  <a:rPr lang="en-US" sz="1800" dirty="0" err="1"/>
                  <a:t>Y</a:t>
                </a:r>
                <a:r>
                  <a:rPr lang="en-US" sz="1800" baseline="-25000" dirty="0" err="1"/>
                  <a:t>ijk</a:t>
                </a:r>
                <a:r>
                  <a:rPr lang="en-US" sz="1800" dirty="0"/>
                  <a:t> from RNA-Seq experiments as NBP random variables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𝑁𝐵𝑃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The dispersion parameters of </a:t>
                </a:r>
                <a:r>
                  <a:rPr lang="el-GR" sz="1800" dirty="0"/>
                  <a:t>φ</a:t>
                </a:r>
                <a:r>
                  <a:rPr lang="en-US" sz="1800" dirty="0"/>
                  <a:t> and </a:t>
                </a:r>
                <a:r>
                  <a:rPr lang="el-GR" sz="1800" dirty="0"/>
                  <a:t>α</a:t>
                </a:r>
                <a:r>
                  <a:rPr lang="en-US" sz="1800" dirty="0"/>
                  <a:t> are assumed constant for all genes and both treatment groups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This allows for significant power saving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1800" dirty="0"/>
                  <a:t>Active library sizes are generally not equal. Assumed equal for this example </a:t>
                </a:r>
              </a:p>
              <a:p>
                <a:pPr>
                  <a:buClr>
                    <a:schemeClr val="tx1"/>
                  </a:buClr>
                </a:pPr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6EAB071-7482-7DCD-E795-1291123B9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3" y="1495725"/>
                <a:ext cx="9143215" cy="4166166"/>
              </a:xfrm>
              <a:blipFill>
                <a:blip r:embed="rId3"/>
                <a:stretch>
                  <a:fillRect l="-400" t="-73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D6C76D2-D63F-E83B-3D8D-CED85D4E9EDE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9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-up of a paper&#10;&#10;Description automatically generated">
            <a:extLst>
              <a:ext uri="{FF2B5EF4-FFF2-40B4-BE49-F238E27FC236}">
                <a16:creationId xmlns:a16="http://schemas.microsoft.com/office/drawing/2014/main" id="{0897C228-FA72-1040-0BD7-1878D24D9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5" y="524727"/>
            <a:ext cx="6336145" cy="4718653"/>
          </a:xfrm>
          <a:prstGeom prst="rect">
            <a:avLst/>
          </a:prstGeom>
        </p:spPr>
      </p:pic>
      <p:pic>
        <p:nvPicPr>
          <p:cNvPr id="34" name="Picture 33" descr="A close up of a text&#10;&#10;Description automatically generated">
            <a:extLst>
              <a:ext uri="{FF2B5EF4-FFF2-40B4-BE49-F238E27FC236}">
                <a16:creationId xmlns:a16="http://schemas.microsoft.com/office/drawing/2014/main" id="{7ED79FEA-3D70-5886-A80F-3F7949D43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48" y="5400399"/>
            <a:ext cx="4906097" cy="7732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CE2FE5E-A1EE-B454-5F84-9F6ACBAB1898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2910-5EFD-FB18-3ADC-7BC3CF55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 -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CBC5369-FC06-2357-64F7-3A51C3C1128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4" y="1606561"/>
                <a:ext cx="9143214" cy="2688348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2400" dirty="0"/>
                  <a:t>Assuming equal active library size relative frequency estimated using method of moments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𝑚𝐽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>
                  <a:buClr>
                    <a:schemeClr val="tx1"/>
                  </a:buClr>
                </a:pPr>
                <a:r>
                  <a:rPr lang="en-US" sz="2400" dirty="0"/>
                  <a:t>Dispersion parameters estimated by maximizing the conditional log likelihood of (</a:t>
                </a:r>
                <a:r>
                  <a:rPr lang="el-GR" sz="2400" dirty="0"/>
                  <a:t>φ</a:t>
                </a:r>
                <a:r>
                  <a:rPr lang="en-US" sz="2400" dirty="0"/>
                  <a:t>,</a:t>
                </a:r>
                <a:r>
                  <a:rPr lang="el-GR" sz="2400" dirty="0"/>
                  <a:t>α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CBC5369-FC06-2357-64F7-3A51C3C11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4" y="1606561"/>
                <a:ext cx="9143214" cy="2688348"/>
              </a:xfrm>
              <a:blipFill>
                <a:blip r:embed="rId2"/>
                <a:stretch>
                  <a:fillRect l="-867" t="-1587" r="-1200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B5D4A2A-C722-F3C2-1B4E-72BEAC23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4414982"/>
            <a:ext cx="9772650" cy="819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EF034C-EDE2-D7E5-9001-A01961C3256A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14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CD8A-13ED-F180-1725-44CD1017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Adaption of the Robison and Smyth and Exact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F4BBC-3A2D-D478-EBFB-E9DFB3ACFC52}"/>
                  </a:ext>
                </a:extLst>
              </p:cNvPr>
              <p:cNvSpPr txBox="1"/>
              <p:nvPr/>
            </p:nvSpPr>
            <p:spPr>
              <a:xfrm>
                <a:off x="5403951" y="1662546"/>
                <a:ext cx="1384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F4BBC-3A2D-D478-EBFB-E9DFB3ACF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951" y="1662546"/>
                <a:ext cx="1384097" cy="276999"/>
              </a:xfrm>
              <a:prstGeom prst="rect">
                <a:avLst/>
              </a:prstGeom>
              <a:blipFill>
                <a:blip r:embed="rId2"/>
                <a:stretch>
                  <a:fillRect l="-3070" r="-131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3C70E99-093E-D66D-979C-DA89C2B08C45}"/>
              </a:ext>
            </a:extLst>
          </p:cNvPr>
          <p:cNvSpPr txBox="1"/>
          <p:nvPr/>
        </p:nvSpPr>
        <p:spPr>
          <a:xfrm>
            <a:off x="868218" y="2179782"/>
            <a:ext cx="10095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 states the relative frequency for a gene, </a:t>
            </a:r>
            <a:r>
              <a:rPr lang="en-US" dirty="0" err="1"/>
              <a:t>i</a:t>
            </a:r>
            <a:r>
              <a:rPr lang="en-US" dirty="0"/>
              <a:t>, is the same between both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evidence comes from the sequence read counts </a:t>
            </a:r>
            <a:r>
              <a:rPr lang="en-US" dirty="0" err="1"/>
              <a:t>Y</a:t>
            </a:r>
            <a:r>
              <a:rPr lang="en-US" baseline="-25000" dirty="0" err="1"/>
              <a:t>ijk</a:t>
            </a:r>
            <a:r>
              <a:rPr lang="en-US" dirty="0"/>
              <a:t> between the two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Exact test is based on the conditional distribution S</a:t>
            </a:r>
            <a:r>
              <a:rPr lang="en-US" baseline="-25000" dirty="0"/>
              <a:t>i1</a:t>
            </a:r>
            <a:r>
              <a:rPr lang="en-US" dirty="0"/>
              <a:t>|S</a:t>
            </a:r>
            <a:r>
              <a:rPr lang="en-US" baseline="-25000" dirty="0"/>
              <a:t>i1</a:t>
            </a:r>
            <a:r>
              <a:rPr lang="en-US" dirty="0"/>
              <a:t>+S</a:t>
            </a:r>
            <a:r>
              <a:rPr lang="en-US" baseline="-25000" dirty="0"/>
              <a:t>i2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3C1885-99DD-B967-E581-BF1B2BAF24D4}"/>
                  </a:ext>
                </a:extLst>
              </p:cNvPr>
              <p:cNvSpPr txBox="1"/>
              <p:nvPr/>
            </p:nvSpPr>
            <p:spPr>
              <a:xfrm>
                <a:off x="4061051" y="3214085"/>
                <a:ext cx="4069896" cy="663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2}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3C1885-99DD-B967-E581-BF1B2BAF2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51" y="3214085"/>
                <a:ext cx="4069896" cy="663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4F0E1-8C70-CB96-4BC8-8A767D2C006A}"/>
                  </a:ext>
                </a:extLst>
              </p:cNvPr>
              <p:cNvSpPr txBox="1"/>
              <p:nvPr/>
            </p:nvSpPr>
            <p:spPr>
              <a:xfrm>
                <a:off x="762784" y="4019115"/>
                <a:ext cx="100953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joint probability mass function of (S</a:t>
                </a:r>
                <a:r>
                  <a:rPr lang="en-US" baseline="-25000" dirty="0"/>
                  <a:t>1</a:t>
                </a:r>
                <a:r>
                  <a:rPr lang="en-US" dirty="0"/>
                  <a:t>,S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Assumes equal active library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</a:t>
                </a:r>
                <a:r>
                  <a:rPr lang="en-US" baseline="-25000" dirty="0"/>
                  <a:t>i1 </a:t>
                </a:r>
                <a:r>
                  <a:rPr lang="en-US" dirty="0"/>
                  <a:t>and S</a:t>
                </a:r>
                <a:r>
                  <a:rPr lang="en-US" baseline="-25000" dirty="0"/>
                  <a:t>i2</a:t>
                </a:r>
                <a:r>
                  <a:rPr lang="en-US" dirty="0"/>
                  <a:t> distributed are negative binomial random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product of NBP probability mass functions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B4F0E1-8C70-CB96-4BC8-8A767D2C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84" y="4019115"/>
                <a:ext cx="10095346" cy="1200329"/>
              </a:xfrm>
              <a:prstGeom prst="rect">
                <a:avLst/>
              </a:prstGeom>
              <a:blipFill>
                <a:blip r:embed="rId4"/>
                <a:stretch>
                  <a:fillRect l="-36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C6F340E-1D93-2B93-6E72-200E771E0D00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51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7DFD-E388-7ACA-D6AF-9574A06F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Adaption of the Robison and Smyth and Exact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1EEB0D8-5E6B-E2AA-D621-219C08C5653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3" y="1440306"/>
                <a:ext cx="9143215" cy="643339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2000" dirty="0"/>
                  <a:t>Need dispersion parameters (</a:t>
                </a:r>
                <a:r>
                  <a:rPr lang="el-GR" sz="2000" dirty="0"/>
                  <a:t>φ</a:t>
                </a:r>
                <a:r>
                  <a:rPr lang="en-US" sz="2000" dirty="0"/>
                  <a:t>,</a:t>
                </a:r>
                <a:r>
                  <a:rPr lang="el-GR" sz="2000" dirty="0"/>
                  <a:t>α</a:t>
                </a:r>
                <a:r>
                  <a:rPr lang="en-US" sz="2000" dirty="0"/>
                  <a:t>) and relative frequencies </a:t>
                </a:r>
                <a:r>
                  <a:rPr lang="el-GR" sz="2000" dirty="0"/>
                  <a:t>π</a:t>
                </a:r>
                <a:r>
                  <a:rPr lang="en-US" sz="2000" baseline="-25000" dirty="0" err="1"/>
                  <a:t>ik</a:t>
                </a:r>
                <a:r>
                  <a:rPr lang="en-US" sz="2000" baseline="-25000" dirty="0"/>
                  <a:t> </a:t>
                </a:r>
                <a:r>
                  <a:rPr lang="en-US" sz="2000" dirty="0"/>
                  <a:t>are required for computing joint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Dispersion parameters calculated by maximizing the log likelihood of (</a:t>
                </a:r>
                <a:r>
                  <a:rPr lang="el-GR" sz="2000" dirty="0"/>
                  <a:t>φ</a:t>
                </a:r>
                <a:r>
                  <a:rPr lang="en-US" sz="2000" dirty="0"/>
                  <a:t>,</a:t>
                </a:r>
                <a:r>
                  <a:rPr lang="el-GR" sz="2000" dirty="0"/>
                  <a:t>α</a:t>
                </a:r>
                <a:r>
                  <a:rPr lang="en-US" sz="20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Common relative frequency calculated as: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𝑚𝐽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Once these are estimated the </a:t>
                </a:r>
                <a:r>
                  <a:rPr lang="en-US" sz="2000" i="1" dirty="0" err="1"/>
                  <a:t>dnbinom</a:t>
                </a:r>
                <a:r>
                  <a:rPr lang="en-US" sz="2000" dirty="0"/>
                  <a:t> function in R can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1EEB0D8-5E6B-E2AA-D621-219C08C565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3" y="1440306"/>
                <a:ext cx="9143215" cy="643339"/>
              </a:xfrm>
              <a:blipFill>
                <a:blip r:embed="rId2"/>
                <a:stretch>
                  <a:fillRect l="-600" t="-3774" b="-4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C8616D-1866-5B86-4F14-022B31C512A9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9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D5B2-0E03-B5D2-3F17-332369FD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Size Adjustments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33430-56AF-0097-BB2C-04BA957ED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394125"/>
            <a:ext cx="9143214" cy="256063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Previous sections assumed equal active library size….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Benefit of this assumption is that different replicate samples are identically distributed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Sum of </a:t>
            </a:r>
            <a:r>
              <a:rPr lang="en-US" sz="2000" dirty="0" err="1"/>
              <a:t>iid</a:t>
            </a:r>
            <a:r>
              <a:rPr lang="en-US" sz="2000" dirty="0"/>
              <a:t> negative binomial random variables is also a negative binomial random variable – closed form solution possible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In practice active library sizes will not be the same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Authors chose same approach and Robinson and Smyth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Quantile adjustment to observed counts, equalizing active library sizes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Loses efficiency,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Sum of different sized active libraries will induce bias as well as loss of efficiency. Effects less clear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E4EE9-71BE-2B7A-8FDB-B5422E076A12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1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705B-3E29-6EB7-4765-8E213C92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779CC-8BA2-AD96-F75C-6FAE9C1B4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477252"/>
            <a:ext cx="9143214" cy="397220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i="1" dirty="0"/>
              <a:t>Arabidopsis thaliana </a:t>
            </a:r>
            <a:r>
              <a:rPr lang="en-US" sz="2000" dirty="0"/>
              <a:t>used to model application of NBP distribution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Studied defense of Arabidopsis infection by bacteria – treatment of magnesium chloride assessed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After analysis gene counts were thinned to make active library sizes the same for all samples </a:t>
            </a:r>
          </a:p>
          <a:p>
            <a:pPr>
              <a:buClr>
                <a:schemeClr val="tx1"/>
              </a:buClr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F4B42-6C19-5C7C-600D-8915887FC63F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2922-BB8F-E92F-B2C0-6C79B1AF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88E9A-8417-3A69-A8F4-208D64E5E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689689"/>
            <a:ext cx="5194671" cy="414929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Figure 1 – compares different probability distributions for sequence read frequencies</a:t>
            </a:r>
          </a:p>
          <a:p>
            <a:pPr>
              <a:buClr>
                <a:schemeClr val="tx1"/>
              </a:buClr>
            </a:pPr>
            <a:r>
              <a:rPr lang="en-US" dirty="0"/>
              <a:t>Poisson model incorrect – dispersion parameter not 0 </a:t>
            </a:r>
          </a:p>
          <a:p>
            <a:pPr>
              <a:buClr>
                <a:schemeClr val="tx1"/>
              </a:buClr>
            </a:pPr>
            <a:r>
              <a:rPr lang="en-US" dirty="0"/>
              <a:t>NB2 model (green line) incorrect due to changes in dispersion as mean increases </a:t>
            </a:r>
          </a:p>
          <a:p>
            <a:pPr>
              <a:buClr>
                <a:schemeClr val="tx1"/>
              </a:buClr>
            </a:pPr>
            <a:r>
              <a:rPr lang="en-US" dirty="0"/>
              <a:t>Logged dispersion parameter is a straight line function of the log mean – NBP (magenta)</a:t>
            </a:r>
          </a:p>
          <a:p>
            <a:pPr>
              <a:buClr>
                <a:schemeClr val="tx1"/>
              </a:buClr>
            </a:pPr>
            <a:r>
              <a:rPr lang="en-US" dirty="0"/>
              <a:t>Yellow line - the logged dispersion parameter is a quadratic function of the log mean</a:t>
            </a:r>
          </a:p>
          <a:p>
            <a:pPr>
              <a:buClr>
                <a:schemeClr val="tx1"/>
              </a:buClr>
            </a:pPr>
            <a:r>
              <a:rPr lang="en-US" dirty="0"/>
              <a:t>Cyan line  - the logged dispersion parameter is a nonparametric function of the log mean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2" name="Picture Placeholder 11" descr="A graph of a gene diagram&#10;&#10;Description automatically generated with medium confidence">
            <a:extLst>
              <a:ext uri="{FF2B5EF4-FFF2-40B4-BE49-F238E27FC236}">
                <a16:creationId xmlns:a16="http://schemas.microsoft.com/office/drawing/2014/main" id="{584DC06E-36AA-06A4-C841-9F13ACFDF5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705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4071D9-5EF7-6524-FDF6-660EDC4787B4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7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CC82-2CB5-BA87-3FA3-48041FE0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23C185-299E-A80A-E388-88D1AD68913C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3" y="1449543"/>
                <a:ext cx="9143215" cy="2560637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2000" dirty="0"/>
                  <a:t>Authors noted that results from goodness of fit tests are suspect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=1,…,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For NBP model variance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  <m:sup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p>
                    </m:sSup>
                  </m:oMath>
                </a14:m>
                <a:endParaRPr lang="en-US" sz="2000" dirty="0"/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Problem – negative binomial distributions have more skew than a Poisson, and the counts are small for most genes.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Results of goodness of fit test will likely be misleading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However, because the NBP is a generalized distribution which includes Poisson, NB1, and NB2 distributions this is a starting point for the mean-variance relationship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023C185-299E-A80A-E388-88D1AD689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3" y="1449543"/>
                <a:ext cx="9143215" cy="2560637"/>
              </a:xfrm>
              <a:blipFill>
                <a:blip r:embed="rId2"/>
                <a:stretch>
                  <a:fillRect l="-600" t="-1190" b="-58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FD8D438-BB82-8567-48B4-4A48B532B049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41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8D8B-BDAC-8C47-2BCB-DC7636E3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92801-0135-AC04-1F4D-F30700C7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96" y="1491455"/>
            <a:ext cx="8792007" cy="4320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B2D90E-9A7B-50AB-E7E6-D0DAFA7A3A1C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12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88E9-CE88-2D3F-7E00-FB56E720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 -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7097304-74F9-31D1-2E2C-3B230C2CCE6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3" y="1551143"/>
                <a:ext cx="9143215" cy="3713584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2000" dirty="0"/>
                  <a:t>NBP model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=1.511,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=1.509</m:t>
                    </m:r>
                  </m:oMath>
                </a14:m>
                <a:r>
                  <a:rPr lang="en-US" sz="2000" dirty="0"/>
                  <a:t>): 430 differentially expressed genes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 err="1"/>
                  <a:t>edgeR</a:t>
                </a:r>
                <a:r>
                  <a:rPr lang="en-US" sz="2000" dirty="0"/>
                  <a:t> (trend): 360 differentially expressed genes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 err="1"/>
                  <a:t>DESeq</a:t>
                </a:r>
                <a:r>
                  <a:rPr lang="en-US" sz="2000" dirty="0"/>
                  <a:t>: 394 differentially expressed genes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/>
                  <a:t>271 genes identified by all three methods</a:t>
                </a:r>
              </a:p>
              <a:p>
                <a:pPr marL="800100" lvl="1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 err="1"/>
                  <a:t>DESeq</a:t>
                </a:r>
                <a:r>
                  <a:rPr lang="en-US" sz="2000" dirty="0"/>
                  <a:t> detected more DE genes with mean counts between 10 to 200</a:t>
                </a:r>
              </a:p>
              <a:p>
                <a:pPr marL="800100" lvl="1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NBP detected more DE genes with mean counts above 200</a:t>
                </a:r>
              </a:p>
              <a:p>
                <a:pPr marL="800100" lvl="1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All except 5 genes detected by </a:t>
                </a:r>
                <a:r>
                  <a:rPr lang="en-US" sz="2000" dirty="0" err="1"/>
                  <a:t>edgeR</a:t>
                </a:r>
                <a:r>
                  <a:rPr lang="en-US" sz="2000" dirty="0"/>
                  <a:t> (trend) were identified by either NBP or </a:t>
                </a:r>
                <a:r>
                  <a:rPr lang="en-US" sz="2000" dirty="0" err="1"/>
                  <a:t>DESeq</a:t>
                </a:r>
                <a:endParaRPr lang="en-US" sz="2000" dirty="0"/>
              </a:p>
              <a:p>
                <a:pPr marL="800100" lvl="1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7097304-74F9-31D1-2E2C-3B230C2CC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3" y="1551143"/>
                <a:ext cx="9143215" cy="3713584"/>
              </a:xfrm>
              <a:blipFill>
                <a:blip r:embed="rId2"/>
                <a:stretch>
                  <a:fillRect l="-600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70C1F4-69F9-8B01-10E9-D78590B369DC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5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C3D60-55F4-63FB-A6FB-E34C39C8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99550-C0B0-0A25-460C-3E857154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72" y="1386098"/>
            <a:ext cx="5392256" cy="428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3FB664-A282-8F0E-7246-453F8E7F340F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1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C306-CBC5-37F0-5E82-0AAD3746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B64C1-0AAF-2A74-D90C-32F3EFDC6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652743"/>
            <a:ext cx="9143215" cy="428623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RNA-Seq Data Structure and Possible Tests for Differential Gene Expression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The NBP Distribution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Adaptation of the Robinson and Smyth Exact Test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Library Size Adjustments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Arabidopsis Example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Simulations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3DF23-13AE-9091-B942-26E0FB44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8" y="6248655"/>
            <a:ext cx="200575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90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F049-16FB-BB2F-D1CA-46753CF6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D686F0-A457-E192-691F-790AAD7C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18" y="1197520"/>
            <a:ext cx="5258964" cy="5040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B7A5B-83A6-5EE8-E6C3-633F95ADFE46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89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F1180-8E53-ACBB-8523-62DAC7C1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B04F8-EDB4-5C5C-AEFE-C49D0A3DF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560379"/>
            <a:ext cx="9143215" cy="423082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 err="1"/>
              <a:t>DESeq</a:t>
            </a:r>
            <a:r>
              <a:rPr lang="en-US" sz="2400" dirty="0"/>
              <a:t> method may not be most biologically sensible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Smoothing parameters for </a:t>
            </a:r>
            <a:r>
              <a:rPr lang="en-US" sz="2400" dirty="0" err="1"/>
              <a:t>DESeq</a:t>
            </a:r>
            <a:r>
              <a:rPr lang="en-US" sz="2400" dirty="0"/>
              <a:t> are sensitive to smoothing parameters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Smoothing parameter selection is still a topic of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832BF-914C-16C0-059E-986D41431F14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639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B7B0-A501-8219-32B0-CAFC4500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Arabidopsis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5265B-AD4B-4656-9929-312BFE6C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762" y="1366982"/>
            <a:ext cx="4854475" cy="4538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2120E1-3792-B0D7-A0A9-7489D69C8871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4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5A7B-21B3-BE5E-8587-8EB86715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0E131-3A57-EE7B-7BCF-03312360BB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477252"/>
            <a:ext cx="9143215" cy="413845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800" dirty="0"/>
              <a:t>Different methods were compared using simulated data based on the Arabidopsis data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Simulated sequence reads on 26222 genes from 6 biological samples in two treatment groups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430 genes were simulated to be differentially expressing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Variances of RNA-Seq reads were determined according to different NBP models 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Poisson: φ = 0, </a:t>
            </a:r>
            <a:r>
              <a:rPr lang="el-GR" sz="1800" dirty="0"/>
              <a:t>α</a:t>
            </a:r>
            <a:r>
              <a:rPr lang="en-US" sz="1800" dirty="0"/>
              <a:t> = 1.0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NB1: φ = 12, </a:t>
            </a:r>
            <a:r>
              <a:rPr lang="el-GR" sz="1800" dirty="0"/>
              <a:t>α</a:t>
            </a:r>
            <a:r>
              <a:rPr lang="en-US" sz="1800" dirty="0"/>
              <a:t> = 1.0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NB2: φ = 0.3, </a:t>
            </a:r>
            <a:r>
              <a:rPr lang="el-GR" sz="1800" dirty="0"/>
              <a:t>α</a:t>
            </a:r>
            <a:r>
              <a:rPr lang="en-US" sz="1800" dirty="0"/>
              <a:t> = 2.0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NBP: φ = 1.5, </a:t>
            </a:r>
            <a:r>
              <a:rPr lang="el-GR" sz="1800" dirty="0"/>
              <a:t>α</a:t>
            </a:r>
            <a:r>
              <a:rPr lang="en-US" sz="1800" dirty="0"/>
              <a:t> = 1.5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NBQ: log(φ) is a quadratic function of log(</a:t>
            </a:r>
            <a:r>
              <a:rPr lang="el-GR" sz="1800" dirty="0"/>
              <a:t>μ</a:t>
            </a:r>
            <a:r>
              <a:rPr lang="en-US" sz="1800" dirty="0"/>
              <a:t>) – deviates from NBP model 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1000 data sets simulated under each model. Tests procedures were applied to each (except for the </a:t>
            </a:r>
            <a:r>
              <a:rPr lang="en-US" sz="1800" dirty="0" err="1"/>
              <a:t>edgeR</a:t>
            </a:r>
            <a:r>
              <a:rPr lang="en-US" sz="1800" dirty="0"/>
              <a:t> (trend) which only had 100 simulations applied)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460A8-9756-F15B-4EC6-6173B51E2B4A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3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1985-958E-2DDE-06E0-58B6141B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-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FB60E-568B-AB9B-91BA-84A8FFC4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21" y="1294956"/>
            <a:ext cx="8696757" cy="4268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DC0885-C4D6-9210-E916-E6646227815E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6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6599-6697-3032-154E-7ACB8165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99DDB-7B01-434C-5039-1A0836A06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560380"/>
            <a:ext cx="9143214" cy="430471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800" dirty="0" err="1"/>
              <a:t>edgeR</a:t>
            </a:r>
            <a:r>
              <a:rPr lang="en-US" sz="1800" dirty="0"/>
              <a:t> (trend), </a:t>
            </a:r>
            <a:r>
              <a:rPr lang="en-US" sz="1800" dirty="0" err="1"/>
              <a:t>DESeq</a:t>
            </a:r>
            <a:r>
              <a:rPr lang="en-US" sz="1800" dirty="0"/>
              <a:t>, and NBP kept FDRs below 0.05 when mean-variance follows NBP model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These methods are also robust to slight deviations from NBP (NBQ model)</a:t>
            </a:r>
          </a:p>
          <a:p>
            <a:pPr>
              <a:buClr>
                <a:schemeClr val="tx1"/>
              </a:buClr>
            </a:pPr>
            <a:r>
              <a:rPr lang="en-US" sz="1800" dirty="0" err="1"/>
              <a:t>edgeR</a:t>
            </a:r>
            <a:r>
              <a:rPr lang="en-US" sz="1800" dirty="0"/>
              <a:t> (trend) method is more conservative</a:t>
            </a:r>
          </a:p>
          <a:p>
            <a:pPr>
              <a:buClr>
                <a:schemeClr val="tx1"/>
              </a:buClr>
            </a:pPr>
            <a:r>
              <a:rPr lang="en-US" sz="1800" dirty="0" err="1"/>
              <a:t>DESeq</a:t>
            </a:r>
            <a:r>
              <a:rPr lang="en-US" sz="1800" dirty="0"/>
              <a:t> and </a:t>
            </a:r>
            <a:r>
              <a:rPr lang="en-US" sz="1800" dirty="0" err="1"/>
              <a:t>edgeR</a:t>
            </a:r>
            <a:r>
              <a:rPr lang="en-US" sz="1800" dirty="0"/>
              <a:t> (trend) did not detect more genes than the simpler NBP model despite their added complexity </a:t>
            </a:r>
          </a:p>
          <a:p>
            <a:pPr>
              <a:buClr>
                <a:schemeClr val="tx1"/>
              </a:buClr>
            </a:pPr>
            <a:r>
              <a:rPr lang="en-US" sz="1800" dirty="0" err="1"/>
              <a:t>edgeR</a:t>
            </a:r>
            <a:r>
              <a:rPr lang="en-US" sz="1800" dirty="0"/>
              <a:t> (trend) falls short in part because there were no individual, </a:t>
            </a:r>
            <a:r>
              <a:rPr lang="en-US" sz="1800" dirty="0" err="1"/>
              <a:t>genewise</a:t>
            </a:r>
            <a:r>
              <a:rPr lang="en-US" sz="1800" dirty="0"/>
              <a:t> variations in dispersion parameters simulated 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Small sample sizes negate this benefit</a:t>
            </a:r>
          </a:p>
          <a:p>
            <a:pPr>
              <a:buClr>
                <a:schemeClr val="tx1"/>
              </a:buClr>
            </a:pPr>
            <a:r>
              <a:rPr lang="en-US" sz="1800" dirty="0" err="1"/>
              <a:t>DESeq</a:t>
            </a:r>
            <a:r>
              <a:rPr lang="en-US" sz="1800" dirty="0"/>
              <a:t> falls short with these simulations because dispersion parameters were simple functions of the mean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Better for more complex situations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478C8-939D-3559-CAC7-AD065A40194E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57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3EF4-ADE8-D845-6CC0-44B68FDB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6DCA5-C948-8791-2E86-983F2D062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347942"/>
            <a:ext cx="9143214" cy="440631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For modeling RNA-Seq data approaches that model mean-variance dependence have significantly power than t-tests and non-parametric test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Commonalities between distributions can be used to estimate parameters that can be applied across all genes 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Goodness of fit tests are inadequate for judging negative binomial assumptions in practice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However, evidence that negative binomial variance µ(1+</a:t>
            </a:r>
            <a:r>
              <a:rPr lang="el-GR" sz="2000" dirty="0"/>
              <a:t>φμ</a:t>
            </a:r>
            <a:r>
              <a:rPr lang="en-US" sz="2000" dirty="0"/>
              <a:t>) adequately describes the read count variance if log(</a:t>
            </a:r>
            <a:r>
              <a:rPr lang="el-GR" sz="2000" dirty="0"/>
              <a:t>φ</a:t>
            </a:r>
            <a:r>
              <a:rPr lang="en-US" sz="2000" dirty="0"/>
              <a:t>) is a simple function of log(µ)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Higher order asymptotic adjustments to likelihood ratio tests from the NBP model show promising in trivializing the normalization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034E1-640F-2BED-9945-1717D36EF77F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507B-EEF3-CD85-FA05-B9643B05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RNA-Seq Crash Course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0E70E-7D1F-F23C-4F0F-BD56299D2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791289"/>
            <a:ext cx="10320852" cy="41754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High throughput RNA sequencing (RNA-Seq) measures gene expression</a:t>
            </a:r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Isolate and randomly fragment mRNA</a:t>
            </a:r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Covert mRNA to complementary DNA (cDNA)</a:t>
            </a:r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Prepare cDNA for sequencing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cDNA sequencing produces hundreds of millions of short RNA-Seq reads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These RNA-Seq reads are aligned to a reference database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The relative frequency of RNA-Seq reads that match a gene measure a gene’s expression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48BF2-8B1B-8B1F-E500-45928108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9" y="6237559"/>
            <a:ext cx="200575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10E9-CD42-611F-0862-B2526024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D5D04-85EA-0AD0-89BA-0273AE309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726634"/>
            <a:ext cx="9143214" cy="420311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Identification of differentially expressed genes between two groups using counts…Simple???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3 key problems: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A very large number of genes to be tested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Small number of biological samples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Count variability that does not follow binomial or Poisson distributions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Small number of biological samples precludes asymptotic based methods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74825-5FB1-C1AD-6EEE-A5E4C338A7F0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7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511A-5E9E-DC70-CDD2-1836B56A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The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563C8-2788-A586-2828-A9B2B6D1E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690255"/>
            <a:ext cx="9143214" cy="428567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Robinson and Smyth proposed negative binomial distribution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Offers a more realistic model for RNA-Seq count variability that the Poisson distribution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Permits an exact (non-asymptotic) test for comparing two groups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Saving of statistical power from estimating negative binomial dispersion parameter from all genes combined*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* Constant dispersion parameter not realized for RNA-Seq data sets examined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Several approaches between single dispersion parameter and separate dispersion parameters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0E9FE-0764-B60D-3758-9E5B9B0D0580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B884-56BD-D6ED-DEBB-0C165B05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 – Modeling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A90E-A880-30BD-6E64-DEF0F49A0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578852"/>
            <a:ext cx="9143215" cy="428623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800" dirty="0"/>
              <a:t>Comparison between several approaches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Dispersion modeling approaches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edgeR</a:t>
            </a:r>
            <a:r>
              <a:rPr lang="en-US" sz="1800" dirty="0"/>
              <a:t> multiple options (trend, moderated common) – uses empirical Bayes to shrink </a:t>
            </a:r>
            <a:r>
              <a:rPr lang="en-US" sz="1800" dirty="0" err="1"/>
              <a:t>genewise</a:t>
            </a:r>
            <a:r>
              <a:rPr lang="en-US" sz="1800" dirty="0"/>
              <a:t> dispersion estimates towards a constant value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DESeq</a:t>
            </a:r>
            <a:r>
              <a:rPr lang="en-US" sz="1800" dirty="0"/>
              <a:t> – dispersion parameter modeled as a smooth function of the mean, used nonparametric regression to fit NB variance as function of the mean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NBP – non-constant dispersion parameter directly within a parametric family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Naive approaches </a:t>
            </a:r>
          </a:p>
          <a:p>
            <a:pPr marL="1200150" lvl="2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Poisson</a:t>
            </a:r>
          </a:p>
          <a:p>
            <a:pPr marL="1200150" lvl="2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Two-sample t-test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Negative binomial with constant dispersion parameter 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Authors approach was NBP – relative transparency, model simplicity, absence of user-specified tuning parameters for statistical fitting 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FCE7AA-2D10-786F-672A-D773395E1CAF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5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9E42-6ECB-2DD2-9365-30F8E099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Data and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50337-4A2D-964D-9BC7-B5D43CC83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801" y="1671783"/>
            <a:ext cx="4660900" cy="416719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Table – Example of RNA Seq data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Columns are response vectors for individual response units (biological samples) – 6 total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Cell values are frequency of RNA-Seq reads that match genes for each row 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Last row number of mappable RNA-seq reads for each sample – active library sizes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Two groups in this example – </a:t>
            </a:r>
            <a:r>
              <a:rPr lang="en-US" sz="2000" i="1" dirty="0"/>
              <a:t>Arabidopsis thaliana </a:t>
            </a:r>
            <a:endParaRPr lang="en-US" sz="2000" dirty="0"/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8" name="Picture 7" descr="A table of numbers and a number&#10;&#10;Description automatically generated">
            <a:extLst>
              <a:ext uri="{FF2B5EF4-FFF2-40B4-BE49-F238E27FC236}">
                <a16:creationId xmlns:a16="http://schemas.microsoft.com/office/drawing/2014/main" id="{FCFBCDDD-D2FD-8A1A-90F3-305ADB8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7" y="1915391"/>
            <a:ext cx="6087824" cy="302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7EC66-5460-67FD-FFBC-164F8F08E073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2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B667-5CAA-8BBC-D4BB-8C24F9A4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Relative Frequency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82984-BEC0-6762-19E4-ED7D16AEA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495724"/>
            <a:ext cx="9951398" cy="430471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Authors note that gene expression in this paper is indicated by relative frequency.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Potential problem in analysis: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Only one gene is truly differentially expressed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Higher relative frequency of reads for one gene must be accompanied by lower relative frequency of other genes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This is because relative frequencies must sum to 1, even if other genes not truly differentially expressed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Authors state that this is a negligible issue, as relative frequencies are generally spread across many genes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Normalization not used in this example, but could still be applicable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6533F-8898-6112-0CBF-B93C03B90F69}"/>
              </a:ext>
            </a:extLst>
          </p:cNvPr>
          <p:cNvSpPr txBox="1"/>
          <p:nvPr/>
        </p:nvSpPr>
        <p:spPr>
          <a:xfrm>
            <a:off x="10002982" y="6173671"/>
            <a:ext cx="2004291" cy="51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7857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23128</TotalTime>
  <Words>2332</Words>
  <Application>Microsoft Office PowerPoint</Application>
  <PresentationFormat>Widescreen</PresentationFormat>
  <Paragraphs>241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Meiryo</vt:lpstr>
      <vt:lpstr>Arial</vt:lpstr>
      <vt:lpstr>Calibri</vt:lpstr>
      <vt:lpstr>Cambria Math</vt:lpstr>
      <vt:lpstr>Courier New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Outline</vt:lpstr>
      <vt:lpstr>Introduction: RNA-Seq Crash Course</vt:lpstr>
      <vt:lpstr>Introduction – The Problem</vt:lpstr>
      <vt:lpstr>Introduction – The Solution</vt:lpstr>
      <vt:lpstr>Introduction – Modeling Approaches</vt:lpstr>
      <vt:lpstr>RNA-Seq Data and Tests</vt:lpstr>
      <vt:lpstr>RNA-Seq Relative Frequency</vt:lpstr>
      <vt:lpstr>RNA-Seq Model Start</vt:lpstr>
      <vt:lpstr>RNA-Seq Expected Count</vt:lpstr>
      <vt:lpstr>RNA-Seq Poisson and NB </vt:lpstr>
      <vt:lpstr>RNA-Seq Robinson and Smyth – NB2 Distribution</vt:lpstr>
      <vt:lpstr>RNA-Seq NBP Distribution</vt:lpstr>
      <vt:lpstr>RNA-Seq DESeq Method</vt:lpstr>
      <vt:lpstr>RNA-Seq Table 2</vt:lpstr>
      <vt:lpstr>NBP Distribution</vt:lpstr>
      <vt:lpstr>NBP Distribution</vt:lpstr>
      <vt:lpstr>NBP Distribution- PMF</vt:lpstr>
      <vt:lpstr>NBP Distribution - Estimates</vt:lpstr>
      <vt:lpstr>Adaption of the Robison and Smyth and Exact Test</vt:lpstr>
      <vt:lpstr>Adaption of the Robison and Smyth and Exact Test</vt:lpstr>
      <vt:lpstr>Library Size Adjustments</vt:lpstr>
      <vt:lpstr>Arabidopsis Example</vt:lpstr>
      <vt:lpstr>Arabidopsis Example</vt:lpstr>
      <vt:lpstr>Arabidopsis Example</vt:lpstr>
      <vt:lpstr>Arabidopsis Example</vt:lpstr>
      <vt:lpstr>Arabidopsis Example - Results</vt:lpstr>
      <vt:lpstr>Arabidopsis Example </vt:lpstr>
      <vt:lpstr>Arabidopsis Example</vt:lpstr>
      <vt:lpstr>Arabidopsis Example</vt:lpstr>
      <vt:lpstr>Arabidopsis Example</vt:lpstr>
      <vt:lpstr>Simulations</vt:lpstr>
      <vt:lpstr>Simulations - Results</vt:lpstr>
      <vt:lpstr>Simulation Results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Dominic Adducci</cp:lastModifiedBy>
  <cp:revision>121</cp:revision>
  <dcterms:created xsi:type="dcterms:W3CDTF">2020-01-27T22:52:20Z</dcterms:created>
  <dcterms:modified xsi:type="dcterms:W3CDTF">2024-03-13T07:16:34Z</dcterms:modified>
</cp:coreProperties>
</file>